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aleway"/>
      <p:regular r:id="rId11"/>
      <p:bold r:id="rId12"/>
      <p:italic r:id="rId13"/>
      <p:boldItalic r:id="rId14"/>
    </p:embeddedFont>
    <p:embeddedFont>
      <p:font typeface="Roboto"/>
      <p:regular r:id="rId15"/>
      <p:bold r:id="rId16"/>
      <p:italic r:id="rId17"/>
      <p:boldItalic r:id="rId18"/>
    </p:embeddedFont>
    <p:embeddedFont>
      <p:font typeface="Chiv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hivo-bold.fntdata"/><Relationship Id="rId11" Type="http://schemas.openxmlformats.org/officeDocument/2006/relationships/font" Target="fonts/Raleway-regular.fntdata"/><Relationship Id="rId22" Type="http://schemas.openxmlformats.org/officeDocument/2006/relationships/font" Target="fonts/Chivo-boldItalic.fntdata"/><Relationship Id="rId10" Type="http://schemas.openxmlformats.org/officeDocument/2006/relationships/slide" Target="slides/slide5.xml"/><Relationship Id="rId21" Type="http://schemas.openxmlformats.org/officeDocument/2006/relationships/font" Target="fonts/Chivo-italic.fntdata"/><Relationship Id="rId13" Type="http://schemas.openxmlformats.org/officeDocument/2006/relationships/font" Target="fonts/Raleway-italic.fntdata"/><Relationship Id="rId12" Type="http://schemas.openxmlformats.org/officeDocument/2006/relationships/font" Target="fonts/Raleway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font" Target="fonts/Raleway-boldItalic.fntdata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hivo-regular.fntdata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bb831ab2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bb831ab2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7e862bef7_0_5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7e862bef7_0_5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purpose of this resource is to facilitate a conversation about various sources of social support the teen has access to. You can help your student identify trusted adults and friends by asking questions like the following: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are some people in your life that will be there for you if you need help with something?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are some people in your life that you can talk to when you feel sad or upset?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are some people in your life that can almost always help you feel better if you are down?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are some people in your life you can trust to protect you? 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Emphasize to the child that it is possible to have different levels of closeness / trust with different people. Utilize the inner circle for highly trusted adults or peers (e.g., family, best friends) and the outer circle for more distal supports (e.g., teachers).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“text box” function to add the people your students lists to their corresponding circles.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also what places, organizations or other things that are important to them. For example church.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Being connected and having support is a huge protective factor.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bd4e7eaee9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bd4e7eaee9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bd4e7eaee9_0_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bd4e7eaee9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d4e7eaee9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bd4e7eaee9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Visualization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Emotional Blizzards - Calming the Storm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1. Imagine your thoughts and worries are like snowflakes in a shaken snow globe.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2. Breathe slowly. Visualize your negative feelings falling down.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3. Settle your mind as the snowflakes begin to rest on the ground.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4.Spend a mindful minute or two to imprint your positive, serene feelings.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6">
  <p:cSld name="AUTOLAYOUT_18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AUTOLAYOUT_44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4"/>
          <p:cNvSpPr txBox="1"/>
          <p:nvPr>
            <p:ph type="title"/>
          </p:nvPr>
        </p:nvSpPr>
        <p:spPr>
          <a:xfrm>
            <a:off x="836400" y="3032200"/>
            <a:ext cx="7490400" cy="1577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">
  <p:cSld name="Custom layout 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5" y="4635300"/>
            <a:ext cx="1778076" cy="4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8175" y="312050"/>
            <a:ext cx="4887657" cy="426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/>
          <p:nvPr/>
        </p:nvSpPr>
        <p:spPr>
          <a:xfrm>
            <a:off x="1554900" y="1064650"/>
            <a:ext cx="6068100" cy="3845100"/>
          </a:xfrm>
          <a:prstGeom prst="ellipse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1475" y="4520675"/>
            <a:ext cx="2011574" cy="5029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7"/>
          <p:cNvSpPr txBox="1"/>
          <p:nvPr>
            <p:ph type="title"/>
          </p:nvPr>
        </p:nvSpPr>
        <p:spPr>
          <a:xfrm>
            <a:off x="400200" y="66250"/>
            <a:ext cx="7490400" cy="84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  <a:latin typeface="Raleway"/>
                <a:ea typeface="Raleway"/>
                <a:cs typeface="Raleway"/>
                <a:sym typeface="Raleway"/>
              </a:rPr>
              <a:t>Circle of Support</a:t>
            </a:r>
            <a:endParaRPr b="1">
              <a:solidFill>
                <a:srgbClr val="FFFF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3" name="Google Shape;73;p17"/>
          <p:cNvSpPr/>
          <p:nvPr/>
        </p:nvSpPr>
        <p:spPr>
          <a:xfrm>
            <a:off x="2370825" y="1683625"/>
            <a:ext cx="4286100" cy="2538900"/>
          </a:xfrm>
          <a:prstGeom prst="ellipse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7"/>
          <p:cNvSpPr/>
          <p:nvPr/>
        </p:nvSpPr>
        <p:spPr>
          <a:xfrm>
            <a:off x="3557400" y="2564200"/>
            <a:ext cx="2063100" cy="8460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Raleway"/>
                <a:ea typeface="Raleway"/>
                <a:cs typeface="Raleway"/>
                <a:sym typeface="Raleway"/>
              </a:rPr>
              <a:t>ME</a:t>
            </a:r>
            <a:endParaRPr b="1" sz="2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5" name="Google Shape;75;p17"/>
          <p:cNvSpPr txBox="1"/>
          <p:nvPr/>
        </p:nvSpPr>
        <p:spPr>
          <a:xfrm>
            <a:off x="4794450" y="2951600"/>
            <a:ext cx="1132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aleway"/>
                <a:ea typeface="Raleway"/>
                <a:cs typeface="Raleway"/>
                <a:sym typeface="Raleway"/>
              </a:rPr>
              <a:t>Best Friend</a:t>
            </a:r>
            <a:endParaRPr b="1" sz="1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6" name="Google Shape;76;p17"/>
          <p:cNvSpPr txBox="1"/>
          <p:nvPr/>
        </p:nvSpPr>
        <p:spPr>
          <a:xfrm>
            <a:off x="2953275" y="2270000"/>
            <a:ext cx="61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aleway"/>
                <a:ea typeface="Raleway"/>
                <a:cs typeface="Raleway"/>
                <a:sym typeface="Raleway"/>
              </a:rPr>
              <a:t>Mom</a:t>
            </a:r>
            <a:endParaRPr b="1" sz="1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7" name="Google Shape;77;p17"/>
          <p:cNvSpPr txBox="1"/>
          <p:nvPr/>
        </p:nvSpPr>
        <p:spPr>
          <a:xfrm>
            <a:off x="2630375" y="2939600"/>
            <a:ext cx="809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aleway"/>
                <a:ea typeface="Raleway"/>
                <a:cs typeface="Raleway"/>
                <a:sym typeface="Raleway"/>
              </a:rPr>
              <a:t>Brother</a:t>
            </a:r>
            <a:endParaRPr b="1" sz="1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8" name="Google Shape;78;p17"/>
          <p:cNvSpPr txBox="1"/>
          <p:nvPr/>
        </p:nvSpPr>
        <p:spPr>
          <a:xfrm>
            <a:off x="5389775" y="1548850"/>
            <a:ext cx="164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aleway"/>
                <a:ea typeface="Raleway"/>
                <a:cs typeface="Raleway"/>
                <a:sym typeface="Raleway"/>
              </a:rPr>
              <a:t>School Counselor</a:t>
            </a:r>
            <a:endParaRPr b="1" sz="1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9" name="Google Shape;79;p17"/>
          <p:cNvSpPr txBox="1"/>
          <p:nvPr/>
        </p:nvSpPr>
        <p:spPr>
          <a:xfrm>
            <a:off x="4604875" y="4161075"/>
            <a:ext cx="86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1155CC"/>
                </a:solidFill>
                <a:latin typeface="Raleway"/>
                <a:ea typeface="Raleway"/>
                <a:cs typeface="Raleway"/>
                <a:sym typeface="Raleway"/>
              </a:rPr>
              <a:t>Church</a:t>
            </a:r>
            <a:endParaRPr b="1" sz="1200">
              <a:solidFill>
                <a:srgbClr val="1155C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3471700" y="3410200"/>
            <a:ext cx="1265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1155CC"/>
                </a:solidFill>
                <a:latin typeface="Raleway"/>
                <a:ea typeface="Raleway"/>
                <a:cs typeface="Raleway"/>
                <a:sym typeface="Raleway"/>
              </a:rPr>
              <a:t>Theater Club</a:t>
            </a:r>
            <a:endParaRPr b="1" sz="1200">
              <a:solidFill>
                <a:srgbClr val="1155C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5009600" y="2350925"/>
            <a:ext cx="61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aleway"/>
                <a:ea typeface="Raleway"/>
                <a:cs typeface="Raleway"/>
                <a:sym typeface="Raleway"/>
              </a:rPr>
              <a:t>Dad</a:t>
            </a:r>
            <a:endParaRPr b="1" sz="1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2471325" y="4161075"/>
            <a:ext cx="158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aleway"/>
                <a:ea typeface="Raleway"/>
                <a:cs typeface="Raleway"/>
                <a:sym typeface="Raleway"/>
              </a:rPr>
              <a:t>English Teacher</a:t>
            </a:r>
            <a:endParaRPr b="1" sz="12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9725" y="334151"/>
            <a:ext cx="5814225" cy="43606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/>
          <p:nvPr>
            <p:ph idx="4294967295" type="title"/>
          </p:nvPr>
        </p:nvSpPr>
        <p:spPr>
          <a:xfrm>
            <a:off x="225375" y="183200"/>
            <a:ext cx="4554900" cy="639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C9DAF8"/>
                </a:solidFill>
                <a:latin typeface="Chivo"/>
                <a:ea typeface="Chivo"/>
                <a:cs typeface="Chivo"/>
                <a:sym typeface="Chivo"/>
              </a:rPr>
              <a:t>TRY THIS...</a:t>
            </a:r>
            <a:endParaRPr b="1" sz="3500">
              <a:solidFill>
                <a:srgbClr val="C9DAF8"/>
              </a:solidFill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8650" y="167525"/>
            <a:ext cx="4674000" cy="46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 txBox="1"/>
          <p:nvPr>
            <p:ph idx="4294967295" type="title"/>
          </p:nvPr>
        </p:nvSpPr>
        <p:spPr>
          <a:xfrm>
            <a:off x="225375" y="183200"/>
            <a:ext cx="4554900" cy="639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C9DAF8"/>
                </a:solidFill>
                <a:latin typeface="Chivo"/>
                <a:ea typeface="Chivo"/>
                <a:cs typeface="Chivo"/>
                <a:sym typeface="Chivo"/>
              </a:rPr>
              <a:t>TRY THIS...</a:t>
            </a:r>
            <a:endParaRPr b="1" sz="3500">
              <a:solidFill>
                <a:srgbClr val="C9DAF8"/>
              </a:solidFill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6200" y="296050"/>
            <a:ext cx="4572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0"/>
          <p:cNvSpPr txBox="1"/>
          <p:nvPr>
            <p:ph idx="4294967295" type="title"/>
          </p:nvPr>
        </p:nvSpPr>
        <p:spPr>
          <a:xfrm>
            <a:off x="225375" y="183200"/>
            <a:ext cx="4554900" cy="639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C9DAF8"/>
                </a:solidFill>
                <a:latin typeface="Chivo"/>
                <a:ea typeface="Chivo"/>
                <a:cs typeface="Chivo"/>
                <a:sym typeface="Chivo"/>
              </a:rPr>
              <a:t>TRY THIS...</a:t>
            </a:r>
            <a:endParaRPr b="1" sz="3500">
              <a:solidFill>
                <a:srgbClr val="C9DAF8"/>
              </a:solidFill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